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06" r:id="rId3"/>
    <p:sldId id="342" r:id="rId5"/>
    <p:sldId id="348" r:id="rId6"/>
    <p:sldId id="308" r:id="rId7"/>
    <p:sldId id="307" r:id="rId8"/>
    <p:sldId id="349" r:id="rId9"/>
    <p:sldId id="350" r:id="rId10"/>
    <p:sldId id="417" r:id="rId11"/>
    <p:sldId id="351" r:id="rId12"/>
    <p:sldId id="353" r:id="rId13"/>
    <p:sldId id="415" r:id="rId14"/>
    <p:sldId id="416" r:id="rId15"/>
    <p:sldId id="370" r:id="rId16"/>
    <p:sldId id="316" r:id="rId17"/>
    <p:sldId id="352" r:id="rId18"/>
    <p:sldId id="273" r:id="rId19"/>
    <p:sldId id="355" r:id="rId20"/>
    <p:sldId id="356" r:id="rId21"/>
    <p:sldId id="359" r:id="rId22"/>
    <p:sldId id="379" r:id="rId23"/>
    <p:sldId id="357" r:id="rId24"/>
    <p:sldId id="358" r:id="rId25"/>
    <p:sldId id="361" r:id="rId26"/>
    <p:sldId id="373" r:id="rId27"/>
    <p:sldId id="446" r:id="rId28"/>
    <p:sldId id="388" r:id="rId29"/>
    <p:sldId id="362" r:id="rId30"/>
    <p:sldId id="367" r:id="rId31"/>
    <p:sldId id="364" r:id="rId32"/>
    <p:sldId id="365" r:id="rId33"/>
    <p:sldId id="366" r:id="rId34"/>
    <p:sldId id="368" r:id="rId35"/>
    <p:sldId id="369" r:id="rId36"/>
    <p:sldId id="418" r:id="rId37"/>
    <p:sldId id="3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8"/>
    <p:restoredTop sz="93899"/>
  </p:normalViewPr>
  <p:slideViewPr>
    <p:cSldViewPr snapToGrid="0" snapToObjects="1">
      <p:cViewPr varScale="1">
        <p:scale>
          <a:sx n="102" d="100"/>
          <a:sy n="102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customXml" Target="../customXml/item1.xml"/><Relationship Id="rId42" Type="http://schemas.openxmlformats.org/officeDocument/2006/relationships/customXmlProps" Target="../customXml/itemProps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abs/1706.03762" TargetMode="External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hyperlink" Target="https://towardsdatascience.com/attention-and-its-different-forms-7fc3674d14d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Transformers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452</a:t>
            </a:r>
            <a:endParaRPr lang="en-US" dirty="0"/>
          </a:p>
          <a:p>
            <a:r>
              <a:rPr lang="en-US" dirty="0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sequences</a:t>
            </a:r>
            <a:endParaRPr lang="en-US" dirty="0"/>
          </a:p>
        </p:txBody>
      </p:sp>
      <p:pic>
        <p:nvPicPr>
          <p:cNvPr id="9218" name="Picture 2" descr="https://miro.medium.com/max/1140/1*www46FWqJCc3OZQKP_QRoQ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5325" y="3241675"/>
            <a:ext cx="5429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230" y="1691005"/>
            <a:ext cx="67773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parallelize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exploit dependences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dilated convolution: Distance between positions is logarithmic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21765"/>
            <a:ext cx="4575810" cy="2868930"/>
          </a:xfrm>
          <a:prstGeom prst="rect">
            <a:avLst/>
          </a:prstGeom>
        </p:spPr>
      </p:pic>
      <p:pic>
        <p:nvPicPr>
          <p:cNvPr id="10242" name="Picture 2" descr="https://miro.medium.com/max/2436/1*V2435M1u0tiSOz4nRBfl4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058285"/>
            <a:ext cx="3907790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(simplified) </a:t>
            </a:r>
            <a:endParaRPr lang="en-US" dirty="0"/>
          </a:p>
        </p:txBody>
      </p:sp>
      <p:pic>
        <p:nvPicPr>
          <p:cNvPr id="11268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5" b="18735"/>
          <a:stretch>
            <a:fillRect/>
          </a:stretch>
        </p:blipFill>
        <p:spPr bwMode="auto">
          <a:xfrm>
            <a:off x="6746240" y="2646680"/>
            <a:ext cx="2386330" cy="6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8"/>
          <a:stretch>
            <a:fillRect/>
          </a:stretch>
        </p:blipFill>
        <p:spPr bwMode="auto">
          <a:xfrm>
            <a:off x="6746240" y="2059305"/>
            <a:ext cx="238633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7420610" y="1691005"/>
            <a:ext cx="1037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Encoder</a:t>
            </a:r>
            <a:endParaRPr lang="en-US"/>
          </a:p>
        </p:txBody>
      </p:sp>
      <p:pic>
        <p:nvPicPr>
          <p:cNvPr id="12290" name="Picture 2" descr="https://miro.medium.com/max/814/1*QcTbVCVPj4WFnqvvWU5-h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555" y="4426585"/>
            <a:ext cx="2386965" cy="144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7560310" y="4058285"/>
            <a:ext cx="1054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Decoder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sym typeface="+mn-ea"/>
              </a:rPr>
              <a:t>Architecture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7870" y="1825625"/>
            <a:ext cx="81749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Adaptively Allows Decoder to Choose Inputs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67564"/>
            <a:ext cx="8519090" cy="490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60" y="3767166"/>
            <a:ext cx="4071340" cy="90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4676815"/>
            <a:ext cx="22733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Computations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8" y="1584889"/>
            <a:ext cx="7943099" cy="5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Weights </a:t>
            </a:r>
            <a:endParaRPr lang="en-US" dirty="0"/>
          </a:p>
        </p:txBody>
      </p:sp>
      <p:pic>
        <p:nvPicPr>
          <p:cNvPr id="4" name="Picture 4" descr="https://miro.medium.com/max/1200/1*X5xkbiH-6N-VGeucGK6R5Q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120900"/>
            <a:ext cx="57150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50825"/>
            <a:ext cx="10515600" cy="1325563"/>
          </a:xfrm>
        </p:spPr>
        <p:txBody>
          <a:bodyPr/>
          <a:lstStyle/>
          <a:p>
            <a:r>
              <a:rPr lang="en-US" dirty="0"/>
              <a:t>Attention Mechanisms</a:t>
            </a:r>
            <a:endParaRPr lang="en-US" dirty="0"/>
          </a:p>
        </p:txBody>
      </p:sp>
      <p:pic>
        <p:nvPicPr>
          <p:cNvPr id="8194" name="Picture 2" descr="https://miro.medium.com/max/1268/1*Bq8Dll0nAlzIEWwiS627E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02" y="1576388"/>
            <a:ext cx="4844147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Encoder has Self-Attention</a:t>
            </a:r>
            <a:endParaRPr lang="en-US" dirty="0"/>
          </a:p>
        </p:txBody>
      </p:sp>
      <p:pic>
        <p:nvPicPr>
          <p:cNvPr id="11268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1322388"/>
            <a:ext cx="8045450" cy="51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Decoder also has self-attention </a:t>
            </a:r>
            <a:endParaRPr lang="en-US" dirty="0"/>
          </a:p>
        </p:txBody>
      </p:sp>
      <p:pic>
        <p:nvPicPr>
          <p:cNvPr id="12290" name="Picture 2" descr="https://miro.medium.com/max/814/1*QcTbVCVPj4WFnqvvWU5-hQ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15" y="2692400"/>
            <a:ext cx="4894792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  <a:endParaRPr lang="en-US" dirty="0"/>
          </a:p>
        </p:txBody>
      </p:sp>
      <p:pic>
        <p:nvPicPr>
          <p:cNvPr id="15362" name="Picture 2" descr="https://miro.medium.com/max/2528/1*GQzYZuAMWr3lN_IACBfvA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0"/>
          <a:stretch>
            <a:fillRect/>
          </a:stretch>
        </p:blipFill>
        <p:spPr bwMode="auto">
          <a:xfrm>
            <a:off x="2322195" y="2672080"/>
            <a:ext cx="707580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review</a:t>
            </a:r>
            <a:endParaRPr lang="en-US" dirty="0"/>
          </a:p>
          <a:p>
            <a:r>
              <a:rPr lang="en-US" dirty="0"/>
              <a:t>Sequence transduction tasks</a:t>
            </a:r>
            <a:endParaRPr lang="en-US" dirty="0"/>
          </a:p>
          <a:p>
            <a:r>
              <a:rPr lang="en-US" dirty="0"/>
              <a:t>Attention</a:t>
            </a:r>
            <a:endParaRPr lang="en-US" dirty="0"/>
          </a:p>
          <a:p>
            <a:r>
              <a:rPr lang="en-US" dirty="0"/>
              <a:t>Self Attention</a:t>
            </a:r>
            <a:endParaRPr lang="en-US" dirty="0"/>
          </a:p>
          <a:p>
            <a:r>
              <a:rPr lang="en-US" dirty="0"/>
              <a:t>Multi-head Attention </a:t>
            </a:r>
            <a:endParaRPr lang="en-US" dirty="0"/>
          </a:p>
          <a:p>
            <a:r>
              <a:rPr lang="en-US" dirty="0"/>
              <a:t>Positional Encoding</a:t>
            </a:r>
            <a:endParaRPr lang="en-US" dirty="0"/>
          </a:p>
          <a:p>
            <a:r>
              <a:rPr lang="en-US" dirty="0"/>
              <a:t>Transformer Architecture</a:t>
            </a:r>
            <a:endParaRPr lang="en-US" dirty="0"/>
          </a:p>
          <a:p>
            <a:r>
              <a:rPr lang="en-US" dirty="0"/>
              <a:t>GPT2/3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Filing Cabinet Analogy: query, key, value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305" y="1616075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Query, Key, Value </a:t>
            </a:r>
            <a:endParaRPr lang="en-US" dirty="0"/>
          </a:p>
        </p:txBody>
      </p:sp>
      <p:pic>
        <p:nvPicPr>
          <p:cNvPr id="13314" name="Picture 2" descr="https://miro.medium.com/max/1750/0*-P9BdUe2FCSAIpxC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892618"/>
            <a:ext cx="6924675" cy="43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miro.medium.com/max/1370/0*KlFsyIDK3O54l14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117600"/>
            <a:ext cx="7994792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miro.medium.com/max/1572/0*ih2c_llIiOD1-aJ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62750" cy="642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86650" y="1286540"/>
            <a:ext cx="4357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the scaling?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Assuming q and k are d</a:t>
            </a:r>
            <a:r>
              <a:rPr lang="en-US" baseline="-25000" dirty="0"/>
              <a:t>k</a:t>
            </a:r>
            <a:r>
              <a:rPr lang="en-US" dirty="0"/>
              <a:t> dimensional vectors</a:t>
            </a:r>
            <a:endParaRPr lang="en-US" dirty="0"/>
          </a:p>
          <a:p>
            <a:r>
              <a:rPr lang="en-US" dirty="0"/>
              <a:t>The dot product is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43" y="2626241"/>
            <a:ext cx="1663700" cy="45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1767" y="3429000"/>
            <a:ext cx="37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has mean 0 and variance d</a:t>
            </a:r>
            <a:r>
              <a:rPr lang="en-US" baseline="-25000" dirty="0"/>
              <a:t>k</a:t>
            </a:r>
            <a:endParaRPr lang="en-US" baseline="-25000" dirty="0"/>
          </a:p>
          <a:p>
            <a:r>
              <a:rPr lang="en-US" dirty="0"/>
              <a:t>Want to normalize to have variance 1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self-attention</a:t>
            </a:r>
            <a:endParaRPr lang="en-US" dirty="0"/>
          </a:p>
        </p:txBody>
      </p:sp>
      <p:pic>
        <p:nvPicPr>
          <p:cNvPr id="4" name="Picture 3" descr="1_fL8arkEFVKA3_A7VBgapK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530" y="1691005"/>
            <a:ext cx="8250555" cy="4504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attention score visualization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7525" y="1825625"/>
            <a:ext cx="861631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743950" y="1825625"/>
            <a:ext cx="1242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/>
              <a:t>(attention score</a:t>
            </a:r>
            <a:endParaRPr lang="en-US" sz="1200"/>
          </a:p>
          <a:p>
            <a:r>
              <a:rPr lang="en-US" sz="1200"/>
              <a:t>dot product)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1787525" y="6177280"/>
            <a:ext cx="51923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>
                <a:sym typeface="+mn-ea"/>
              </a:rPr>
              <a:t>color intensity: magnitude of attention score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Positive values: blue and negative values: orange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311910" y="1457325"/>
            <a:ext cx="88639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on layer 7 and head 3 of BERT: token </a:t>
            </a:r>
            <a:r>
              <a:rPr lang="zh-CN" altLang="en-US"/>
              <a:t>“</a:t>
            </a:r>
            <a:r>
              <a:rPr lang="en-US" altLang="zh-CN"/>
              <a:t>on</a:t>
            </a:r>
            <a:r>
              <a:rPr lang="zh-CN" altLang="en-US"/>
              <a:t>”</a:t>
            </a:r>
            <a:r>
              <a:rPr lang="en-US" altLang="zh-CN"/>
              <a:t> mainly attend to 3 tokens sat, [SEP], [SEP]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Multihead</a:t>
            </a:r>
            <a:r>
              <a:rPr lang="en-US" dirty="0"/>
              <a:t> 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669" y="2261337"/>
            <a:ext cx="7734153" cy="4123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18698" y="5273749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Vasvani</a:t>
            </a:r>
            <a:r>
              <a:rPr lang="en-US" dirty="0"/>
              <a:t> et al.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 </a:t>
            </a:r>
            <a:endParaRPr lang="en-US" dirty="0"/>
          </a:p>
        </p:txBody>
      </p:sp>
      <p:pic>
        <p:nvPicPr>
          <p:cNvPr id="19458" name="Picture 2" descr="http://jalammar.github.io/images/t/transformer_attention_heads_qkv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3788"/>
            <a:ext cx="4453192" cy="26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jalammar.github.io/images/t/transformer_attention_heads_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363788"/>
            <a:ext cx="5378450" cy="25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Multi-head 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541020"/>
            <a:ext cx="9791700" cy="50021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5675"/>
          </a:xfrm>
        </p:spPr>
        <p:txBody>
          <a:bodyPr/>
          <a:lstStyle/>
          <a:p>
            <a:r>
              <a:rPr lang="en-US" dirty="0"/>
              <a:t>Lost positional information now</a:t>
            </a:r>
            <a:endParaRPr lang="en-US" dirty="0"/>
          </a:p>
          <a:p>
            <a:r>
              <a:rPr lang="en-US" dirty="0"/>
              <a:t>Positions can’t be encoded by numbers because sequences of different lengths can’t be trained this way</a:t>
            </a:r>
            <a:endParaRPr lang="en-US" dirty="0"/>
          </a:p>
          <a:p>
            <a:r>
              <a:rPr lang="en-US" dirty="0"/>
              <a:t>Instead use a periodic function like sin, cos to create the embedding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4584700"/>
            <a:ext cx="56896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5378450"/>
            <a:ext cx="31623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Transduction</a:t>
            </a:r>
            <a:endParaRPr lang="en-US" dirty="0"/>
          </a:p>
        </p:txBody>
      </p:sp>
      <p:pic>
        <p:nvPicPr>
          <p:cNvPr id="3076" name="Picture 4" descr="https://miro.medium.com/max/1200/1*mn3V4GHG9OABem9i26NVf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349500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0000" y="4457700"/>
            <a:ext cx="8902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 that require translating one sequence to another generally need some form of memory</a:t>
            </a:r>
            <a:endParaRPr lang="en-US" dirty="0"/>
          </a:p>
          <a:p>
            <a:r>
              <a:rPr lang="en-US" dirty="0"/>
              <a:t> to remember the sequence 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positional encoding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" y="1691005"/>
            <a:ext cx="3298825" cy="4072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5" y="2571115"/>
            <a:ext cx="6040755" cy="2419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12210" y="2202815"/>
            <a:ext cx="10680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sequence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4975225" y="2202815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position t</a:t>
            </a:r>
            <a:endParaRPr lang="en-US" sz="1600"/>
          </a:p>
        </p:txBody>
      </p:sp>
      <p:sp>
        <p:nvSpPr>
          <p:cNvPr id="7" name="Left Brace 6"/>
          <p:cNvSpPr/>
          <p:nvPr/>
        </p:nvSpPr>
        <p:spPr>
          <a:xfrm rot="5400000">
            <a:off x="7821930" y="576580"/>
            <a:ext cx="337820" cy="35883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339330" y="1778000"/>
            <a:ext cx="970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d_model</a:t>
            </a:r>
            <a:endParaRPr lang="en-US" sz="1600"/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2680970"/>
            <a:ext cx="328295" cy="337820"/>
          </a:xfrm>
          <a:prstGeom prst="rect">
            <a:avLst/>
          </a:prstGeom>
        </p:spPr>
      </p:pic>
      <p:pic>
        <p:nvPicPr>
          <p:cNvPr id="10" name="334E55B0-647D-440b-865C-3EC943EB4CBC-2" descr="/private/var/folders/hh/zr_wn8c906bfsxfyjcs6tn940000gn/T/com.kingsoft.wpsoffice.mac/wpsoffice.EhegqE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45" y="3260725"/>
            <a:ext cx="337820" cy="337820"/>
          </a:xfrm>
          <a:prstGeom prst="rect">
            <a:avLst/>
          </a:prstGeom>
        </p:spPr>
      </p:pic>
      <p:pic>
        <p:nvPicPr>
          <p:cNvPr id="11" name="334E55B0-647D-440b-865C-3EC943EB4CBC-3" descr="/private/var/folders/hh/zr_wn8c906bfsxfyjcs6tn940000gn/T/com.kingsoft.wpsoffice.mac/wpsoffice.HKnuy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145" y="3840480"/>
            <a:ext cx="337820" cy="337820"/>
          </a:xfrm>
          <a:prstGeom prst="rect">
            <a:avLst/>
          </a:prstGeom>
        </p:spPr>
      </p:pic>
      <p:pic>
        <p:nvPicPr>
          <p:cNvPr id="12" name="334E55B0-647D-440b-865C-3EC943EB4CBC-4" descr="/private/var/folders/hh/zr_wn8c906bfsxfyjcs6tn940000gn/T/com.kingsoft.wpsoffice.mac/wpsoffice.yBEYPm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45" y="4422458"/>
            <a:ext cx="337820" cy="333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vs Positional Encoding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0" y="2425700"/>
            <a:ext cx="5041900" cy="3048000"/>
          </a:xfrm>
          <a:prstGeom prst="rect">
            <a:avLst/>
          </a:prstGeom>
        </p:spPr>
      </p:pic>
      <p:pic>
        <p:nvPicPr>
          <p:cNvPr id="18434" name="Picture 2" descr="inusoidal position en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425700"/>
            <a:ext cx="63082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endParaRPr lang="en-US" dirty="0"/>
          </a:p>
        </p:txBody>
      </p:sp>
      <p:pic>
        <p:nvPicPr>
          <p:cNvPr id="20482" name="Picture 2" descr="http://jalammar.github.io/images/t/transformer_resideual_layer_norm_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12" y="1690688"/>
            <a:ext cx="6962775" cy="39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010" y="4548249"/>
            <a:ext cx="111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 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1493713" y="4732915"/>
            <a:ext cx="1213861" cy="1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Computation in a Transformer</a:t>
            </a:r>
            <a:endParaRPr lang="en-US" dirty="0"/>
          </a:p>
        </p:txBody>
      </p:sp>
      <p:pic>
        <p:nvPicPr>
          <p:cNvPr id="21508" name="Picture 4" descr="http://jalammar.github.io/images/t/transformer_decoding_2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299" y="1428306"/>
            <a:ext cx="9358232" cy="51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final linear layer and softmax layer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4075" y="1825625"/>
            <a:ext cx="79432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list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2500"/>
          </a:bodyPr>
          <a:lstStyle/>
          <a:p>
            <a:r>
              <a:rPr lang="en-US" dirty="0">
                <a:hlinkClick r:id="rId1"/>
              </a:rPr>
              <a:t>https://towardsdatascience.com/attention-and-its-different-forms-7fc3674d14dc</a:t>
            </a:r>
            <a:endParaRPr lang="en-US" dirty="0"/>
          </a:p>
          <a:p>
            <a:r>
              <a:rPr lang="en-US" dirty="0">
                <a:hlinkClick r:id="rId2"/>
              </a:rPr>
              <a:t>http://jalammar.github.io/illustrated-transformer/</a:t>
            </a:r>
            <a:endParaRPr lang="en-US" dirty="0">
              <a:hlinkClick r:id="rId2"/>
            </a:endParaRPr>
          </a:p>
          <a:p>
            <a:r>
              <a:rPr lang="en-US" dirty="0"/>
              <a:t>https://towardsdatascience.com/deconstructing-bert-part-2-visualizing-the-inner-workings-of-attention-60a16d86b5c1</a:t>
            </a:r>
            <a:endParaRPr lang="en-US" dirty="0">
              <a:hlinkClick r:id="rId2"/>
            </a:endParaRPr>
          </a:p>
          <a:p>
            <a:r>
              <a:rPr lang="en-US" dirty="0"/>
              <a:t>https://lilianweng.github.io/lil-log/2018/06/24/attention-attention.html</a:t>
            </a:r>
            <a:endParaRPr lang="en-US" dirty="0"/>
          </a:p>
          <a:p>
            <a:r>
              <a:rPr lang="en-US" dirty="0" err="1"/>
              <a:t>Vaswani</a:t>
            </a:r>
            <a:r>
              <a:rPr lang="en-US" dirty="0"/>
              <a:t> et al. 2019 </a:t>
            </a:r>
            <a:r>
              <a:rPr lang="en-US" dirty="0">
                <a:hlinkClick r:id="rId3"/>
              </a:rPr>
              <a:t>https://arxiv.org/abs/1706.03762</a:t>
            </a:r>
            <a:endParaRPr lang="en-US" dirty="0"/>
          </a:p>
          <a:p>
            <a:r>
              <a:rPr lang="en-US" dirty="0"/>
              <a:t>Radford et al. (GPT2 paper)</a:t>
            </a:r>
            <a:endParaRPr lang="en-US" dirty="0"/>
          </a:p>
          <a:p>
            <a:r>
              <a:rPr lang="en-US" dirty="0"/>
              <a:t>Brown et al. (GPT3 paper)</a:t>
            </a:r>
            <a:endParaRPr lang="en-US" dirty="0"/>
          </a:p>
          <a:p>
            <a:r>
              <a:rPr lang="en-US" dirty="0"/>
              <a:t>Child et al. (Sparse Transformer)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walmartglobaltech</a:t>
            </a:r>
            <a:r>
              <a:rPr lang="en-US" dirty="0"/>
              <a:t>/the-journey-of-open-ai-gpt-models-32d95b7b7fb2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RNNs</a:t>
            </a:r>
            <a:endParaRPr lang="en-US" dirty="0"/>
          </a:p>
        </p:txBody>
      </p:sp>
      <p:pic>
        <p:nvPicPr>
          <p:cNvPr id="1026" name="Picture 2" descr="https://miro.medium.com/max/400/1*L38xfe59H5tAgvuIjKoWP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400300"/>
            <a:ext cx="1905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4610100" y="350520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feedback in the state allows for information from one step to pass to the next step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1422" cy="1325563"/>
          </a:xfrm>
        </p:spPr>
        <p:txBody>
          <a:bodyPr/>
          <a:lstStyle/>
          <a:p>
            <a:r>
              <a:rPr lang="en-US" dirty="0"/>
              <a:t>RNNs for Text </a:t>
            </a:r>
            <a:endParaRPr lang="en-US" dirty="0"/>
          </a:p>
        </p:txBody>
      </p:sp>
      <p:pic>
        <p:nvPicPr>
          <p:cNvPr id="2050" name="Picture 2" descr="https://miro.medium.com/max/5412/1*NKhwsOYNUT5xU7Pyf6Znh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378200"/>
            <a:ext cx="10020300" cy="28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7900" y="2108200"/>
            <a:ext cx="110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of words in a sentence can pass information from one to the next to allow for accumulated understanding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RNNs for </a:t>
            </a:r>
            <a:r>
              <a:rPr lang="en-US" dirty="0" err="1"/>
              <a:t>seq</a:t>
            </a:r>
            <a:r>
              <a:rPr lang="en-US" dirty="0"/>
              <a:t>-to-</a:t>
            </a:r>
            <a:r>
              <a:rPr lang="en-US" dirty="0" err="1"/>
              <a:t>seq</a:t>
            </a:r>
            <a:r>
              <a:rPr lang="en-US" dirty="0"/>
              <a:t> translation</a:t>
            </a:r>
            <a:endParaRPr lang="en-US" dirty="0"/>
          </a:p>
        </p:txBody>
      </p:sp>
      <p:pic>
        <p:nvPicPr>
          <p:cNvPr id="4098" name="Picture 2" descr="https://miro.medium.com/max/5046/1*a5EbLhyxbPR78PhiV5Esjg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847444"/>
            <a:ext cx="8801100" cy="30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5473700"/>
            <a:ext cx="621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RNNs have trouble remembering information that is in the past.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don’t fix problem entirely</a:t>
            </a:r>
            <a:endParaRPr lang="en-US" dirty="0"/>
          </a:p>
        </p:txBody>
      </p:sp>
      <p:pic>
        <p:nvPicPr>
          <p:cNvPr id="5122" name="Picture 2" descr="https://miro.medium.com/max/4466/1*J5W8FrASMi93Z81NlAui4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7" y="2450872"/>
            <a:ext cx="8493125" cy="31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5961413"/>
            <a:ext cx="100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LSTMs have persistent states that are updated by gates, which improves performance but still not optimal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dirty="0">
                <a:sym typeface="+mn-ea"/>
              </a:rPr>
              <a:t>Transformer </a:t>
            </a:r>
            <a:br>
              <a:rPr lang="en-US" dirty="0">
                <a:sym typeface="+mn-ea"/>
              </a:rPr>
            </a:b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dirty="0">
                <a:sym typeface="+mn-ea"/>
              </a:rPr>
              <a:t>CAE + Attention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1200/1*JrxKsw2LYU9emkM-jR13uQ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21958" y="1919768"/>
            <a:ext cx="8015521" cy="3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WEhabFkzdHdmVjh4SUZ4ZCIsCgkiTGF0ZXhJbWdCYXNlNjQiIDogImlWQk9SdzBLR2dvQUFBQU5TVWhFVWdBQUFFa0FBQUJMQkFNQUFBRE9sYmZrQUFBQU1GQk1WRVgvLy84QUFBQUFBQUFBQUFBQUFBQUFBQUFBQUFBQUFBQUFBQUFBQUFBQUFBQUFBQUFBQUFBQUFBQUFBQUFBQUFBdjNhQjdBQUFBRDNSU1RsTUFkdStaSXQycmlSRE5abFJFdXpJeno1SEtBQUFBQ1hCSVdYTUFBQTdFQUFBT3hBR1ZLdzRiQUFBQzcwbEVRVlJJRGVXV1BXOFRRUkNHTitUTGlvT0orQUU0V0VSQ1F1Z2lrR2p0a2dJRVRTS2x1dlJJT0QzRk9TaEk2WndHSVJyQ1B6Q2lSU0ZwYUdpQ1VsRWd4VDhBaVhDSll3VUNMKy91N1gzc2VFL1FzOVhPN0xNemMrL09ycTFVeWJpOFdMTGd1SU1UeHl3eHd0T1NCY2Nkb2VYWWZxT0xMZitDNDUzQldjdHhKRVkxaEJqbkhtcFNNTUF2RHpVMVFnMDlsTHIzcmpoQ3hHOThsT05qNUg4UXZ3MWY3VTRncGNZUXQ0VExZM2J4MitPVnJuM3NTWmZIbnJyaGNmNFBydHJCNExINXpwbUQrRVdyN0l1ak9NQm5McTRIY1lqVGpoOGJpL2VxR0hSVUxSaTIxTnV5dy9uR3UzZUlWVlUvWnBnSm9POE5kamluVklTVGFaaStpM0RkUjAyQTNoNkdVZElIWFhndjdQZ3hxVHJidm05aVhJVDN3bDdTTVNLazNUbnViK2I5ZVZKdFlNMkVZcDlDTytSb0x0SVRJTGIrR2NEMzNvVDh0QXJ3UGFkK3lrQWE2Q2hWelFOTTV4dFVaWHZQYnFqcW04NlM1NjNOcTVqZDZnK1lzOTdhRjA3NFNxeGFtMHBvYWZUWVFVWVp1d3U4TmhPendjVGErSGlMR3FheHpPSnVMaVUzL0tCUHZ5N0xnbXBtUXFqOVJOK3B4dktWbXFEWVZqYWhQb1hrUUpVU0ZPWFNXY3c0Qkk3c1ZGQ1VLOTJ2V004blAxV1FpL3V6enhXeEtGZTZuOUpublNNb2ZuMHFERGNNYkVKWi9XN2Fna3B4UTNiWUlsWVR1cXZOcUFNUDA3bWd3dnh4RC9QaVJjWkNkM0Y3VnBhZ0NuSlJrMHc1UWZGa2oyd3REN0wrcDhPdDYwTGVxZHM0UzJ1WEZBUFlZMlR1YTJWVUQybUVwODdQZ1p1eERYc3FsYkJRdTh3WTRDemEwb21lSWU3bkNkM3ErUmdOSi9XTm1BM05ZNWR4VGtiZTV2T0o0SldxdGRPUHNKeERHYm51WXdCYzdXUng5TVNoS0JlcjJna1dIam1Nb0NqWG5GaFBUQ2NXNWVyL25hSmNYc2l0SzhpN3k2V0xHU2xYK25hNWtCTkx5eVdXclZtTVZlZ3VBUmVwUkM0QkdITzJJQkhsV3ZNeCttOUY5dmJ4WnlQNWFSSGs1c2JYQ0RoOWYzZlRMRkN1amlCb01sczY5TUZvMDB2RmphV1Y1MHVOZ01lM2ZtZWIxTTNiVDBhakZUeE5NbVlVZktQVFhyeXc4bktwa1QrWW80aFNmd0J1R09XcEV1a1BmUUFBQUFCSlJVNUVya0pnZ2c9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WEhabFkzdHdmVjh5SUZ4ZCIsCgkiTGF0ZXhJbWdCYXNlNjQiIDogImlWQk9SdzBLR2dvQUFBQU5TVWhFVWdBQUFFc0FBQUJMQkFNQUFBREtZR2ZaQUFBQU1GQk1WRVgvLy84QUFBQUFBQUFBQUFBQUFBQUFBQUFBQUFBQUFBQUFBQUFBQUFBQUFBQUFBQUFBQUFBQUFBQUFBQUFBQUFBdjNhQjdBQUFBRDNSU1RsTUFkdStaSXQycmlSRE5abFJFdXpJeno1SEtBQUFBQ1hCSVdYTUFBQTdFQUFBT3hBR1ZLdzRiQUFBRFowbEVRVlJJRGVWVnoyc1RVUkIrc2FtdFNSdUwvMEJxc1ZRUTJZTGdOWXZncmRKNkVLd0hOM2ZCOXVKSllWZkJjNG9YOFdLSy9nRXBYa1ZhMEh1a0p3OUM4aDgwYnB2R2F1djR6ZnV4KzNiekZydzdoN3czTTkrYmZmUE56SXNRQlhKcHVjQ1JOWHRIV2IxQUM0NExIRmx6U0g3VzROWmF0T1YyWkswVk92R3pGcVZWQThySnFRczJtUU1SbmJsZzU4ZGdJeGRNckh5MEphQjR4d25MR0JIN1g4cXdRYzRFTXFHRUtGSHM1MHd1dFVWL1hPYThyVXQ3ZVpOTFAzL05aZjEvYkxYOTRXT1piV1UvZnUwWDVoM0dIbjJEOTdrWEIzUWNGZUJLOFY2VmhwR29lU05mZkNpczB3Rm1za2ROVVQ5RW9ESlIzeDJ1TnlkRVNFZFRKQnN4cEt0T1dKbGc3dEFvVkYzUkl2Y2tUeHdDVnNjbzlHV1VXWEpQOGtXT0VwTHAxNG1DL3U3T0E3WkJ0Q21Eb1hPSkRXUFNXSWJKbzFnN0trVE8xeWhBZ3RORVAxTFk3N0ZRaklpRXFLWWhwcElUbjEvUitqTnpvc3FQQU80OXJ3MFlVVFh2NytRN3NCUXBlKzA3VnJ3Z1RhVUtFTUlNaWR0MDk4dktFNkpmMnM1TGkyaGJxempCMFdyMGtBM2dzOG1ya3QyVVU1emdBTGZPSW5iVnlDNUtJK0ZEZEJYUjdTMUdDVmEzNVlaLzBHWm1qM3FnTEZYT253VVovVlE3U1Z0eTB4N1JRSWhabVFiOGFDekRLTk9HQ0VxSTZDdm50S1QxTmcyTnk2SU5kK2JMSEJETktTOHVFV2tjU0VBRUtTZ0NOeEp1dnFVTW5Rd0oraXdUelI5WlRRN3VVdkk4WWR0WFo1bG9yanpRTzhxQ2FNYlhJRzUwS1hXaU5Xekt2UWVwd2RmYmdKSS9nY0NtazkyOWhIbXIyNUJva3IrS29Uc0Jpa1VicUVrWWxERDB2R2xtRkdTZ2puS0dtM3FybG5QcEJHRnJUclRwSklQQ0FKc2g0UkM2cFBqOGxRd01KVTBNb0ViSGVKSC8zN2lRc3NaRHFpWjlPc2dsSUJwbXl2RU5qMDdDTGY3V1M0cjd2Q2FDZjZXK1VmRDkwU1QzMTB3Z1gwTmp4OXFoKzRtR09UOHRlMjlGYmNOa1lseVZ0RHF5andmaURnMkpMa2NHb05hT1RTSm93ODArZVl1UHNpQlJzZTR2ZTJzdUI5REJocjVsQjIxOVMwMjJKWjNRZTErYVFGdmlzamQxUFpTQmdubDJQaW11Wk82dmd0aVRtSUx3Zk9nNjExUWhtVGJicmZjbE15bFQ2dHRXdDlub3V1Nk02YTZhZWtXYmplQTlxcm5BZ3E1UTMxck5ONnc4RWNLdlJiVXNhTnZKeHhJOC9FWUcwZ3Zhb2pIWWdjRmdYV1B2RERianNGMEwxc1EvN2MwMkROZHZQT1VUeGRJd3A0b2g3T25FaSt0djdpMmtiNm9UL2hjYVlTbEFjTVVzb0FBQUFBQkpSVTVFcmtKZ2dnP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abFkzdHdmVjh6SUZ4ZCIsCgkiTGF0ZXhJbWdCYXNlNjQiIDogImlWQk9SdzBLR2dvQUFBQU5TVWhFVWdBQUFFc0FBQUJMQkFNQUFBREtZR2ZaQUFBQU1GQk1WRVgvLy84QUFBQUFBQUFBQUFBQUFBQUFBQUFBQUFBQUFBQUFBQUFBQUFBQUFBQUFBQUFBQUFBQUFBQUFBQUFBQUFBdjNhQjdBQUFBRDNSU1RsTUFkdStaSXQycmlSRE5abFJFdXpJeno1SEtBQUFBQ1hCSVdYTUFBQTdFQUFBT3hBR1ZLdzRiQUFBRGhFbEVRVlJJRGVWV1RXdFRRUlNkMnRUR3BzYmlIMGd0RmhTUlZ4QmNtdmNEbExvUmRQVXF1QkFGVThTZHdrc3IzUWtwM1lnYkcvQUhwTGdRUktUWkNXNVNpZ3NGSmRFL29MNDJEZFhXNDVsNU0yL21KUy9nM3J2SW0zdnVtYTl6Nzl4V2lDRjJjbTVJSUExN3UybC9pQmZzRFFtazRSQitHc2oyYWxqTkRxVFJDZXo3YVNUMkNnSDY3Q0NMTnRaSEFnNnphRWNIYUwwc21yajh4clVBMFVZbUxRVnk3WDlKUXdXWkYwZ3RKY1FJSXI4UHluSnIrSk1GOTJNdE5QdWhMUC9vdVN6MC84R0syOTE3NnJZVDI5RlRmK2k5dzhqRFIwYVh2Q2pBWG5VSWJ5UnFGdEN0aXFMWDg4WExvWG42empmWnhvSW83WENoSE5ESlhxNDlKVVNJM1hHb1FneHhKcE9XQStFR2VtRmNGVFZrditUUkhkSktmQW9kdGNweFpML2tFM0tWRUtaZVI0ZlVkMnVhdEFxd3FCWmo1VUlDQTFhZUkrUWgwb0VKSUxNYkJieGdIdmhwYWI4SGxwS01xaEFGdThSNE11UGRHbVp2K25wS1FUWUJubnRhKzN5aThYdS9qKzRYRC92TkdDOSs1cGNkWkNGMkJRV1JDb2x2dU1TY2xIRlkxUUYrYWtCZGU1d2hWNXZFYlFsTUF0ZDFnSjlOcXlsbi9DS3lyRHROQ2Z1V1ZrNzBFSzFZNkxBN3BjS2NSU1cwc2N6TWtQbVFhZkcwUXNkZzJ5dGxreHNwYXdNL09JRGVqQmVYcmpMS0psZFFCbUNMQTZDclhKZm15RllrclU1Q1JXOUtmYTRxUG44b2dseEJHcE9nQ3VueHpLTHlIVVdsYkZNS1ZEUGkzYlRQVUZNUHBXd2RDNmN5SHpvZHZReFo2TXBLemxrSTVEMTdPUkhZS1lGTm01ekdpMjZvNlhKS1VqdUNGMDBkcld4cW56UkhOa3FUS01qSWF4ejYvTVRtU0RpZnZBa2hYbjFpRGp1R0pNUVJXN3ZyVGtGVXdJdzlzRFF1b1ZQSzdVOWJYT1MvZXJpVitBMlRaN0hjLzNlRFo2MGJubHpkbDA0K1NGMUFRbVg5TWpqa3d3aFhKYmFDcUNPL2pqR25Pby9zVmIweCtVd21BOVVOSFpJckZ0LzVRYzU3TG9vVmN4T1htSnhieVhZRlhlQlUxU1hFNDdZcEM4ckdrNzMxWnU4T2tsU3ZXbFE0WmRPbmRHanZPOW9wbVpLbGJBWkxlQ3Z4MDZmUEtQZWlVVGIxZFgvS1NkR1N0cVVpbnEyMmhMbWVsRUNvMnd0bE03MHRZUW5TOUhtNTE0YkVwV3cycmtjTVZ1T2hwNC9rVkp0bGIwWWZZb2ZsSE84VnkyWVphalJtZWtyeW5PZVQwenJVb3Ztdlp0T1VWc041UEpiWTZ0YWxZK3ZVbnRhUzJFN1hvMGRWOGFSdE9ocmJwcm1VU3hNRmFqTEQvK0k2RWwyNlNBL25MenhNVVpTVGU3R0dzM2VxYWx3bVNka2d6VVVhMGV5Tlo5ZG16QW5ja0RQK0N4RklJdkltVVVqbU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habFkzdHdmVjgwSUZ4ZCIsCgkiTGF0ZXhJbWdCYXNlNjQiIDogImlWQk9SdzBLR2dvQUFBQU5TVWhFVWdBQUFFd0FBQUJMQkFNQUFBQW92SHlnQUFBQU1GQk1WRVgvLy84QUFBQUFBQUFBQUFBQUFBQUFBQUFBQUFBQUFBQUFBQUFBQUFBQUFBQUFBQUFBQUFBQUFBQUFBQUFBQUFBdjNhQjdBQUFBRDNSU1RsTUFkdStaSXQycmlSRE5abFJFdXpJeno1SEtBQUFBQ1hCSVdYTUFBQTdFQUFBT3hBR1ZLdzRiQUFBREwwbEVRVlJJRGVWV3NXNFRRUkRkRUljWU96RVJINEFESWhJU1FoY0ppZFl1S1VDaFNVRjE2WkZ3ZW9weklwRFNPUjJpSWZrRFI3UUlPUld0bzFRVVNMYjRnWVJMSE1zazVQRjJiL2R1OTd3bjBUTkY3bmJtN2R1Yk56UHJDRkZnZDFZTEFxNDdPSGZYQmF2d29pRGd1aU0wWFlkLzFjR3VQK0I2SzVnMFhVK3lxb2JJMlpVUE5wY0RBWDk4c0p0VHNMRVBKcDUvc1MxRWZPQ0ZPVTV5LzBzWld2QW00RkFKTVlPNG1YUDVsaDFjKzl4NVh4K0hlWmR2ZmZPUnovdi8rR3JIb3pjcTI4cHgvS0ZabUhjVUIvak82RllRaDdob0YrQm00c01xUm0xUkM4Wk44Ym13VGllY3lRRTJSUDJNUkNWZzZLY2JMQWtSNFh3ZXFoRWpQUFRDU3FDN2kzR1VkRVVIL2ttZVBTT3N6bEVZS3BaRitDZjV0bVNKWVBwMXRxQy8rOHVFdFlCTlJjYk9oWFJNV1dPVnJnQ3hEbFFBNzIwVU1zRXk4Q3VEWFZwVVAzWGVaYlNGcUdZVTg5a09vc3VCbm9xcXZBVDQzY3Q4U09PSVd2TythREtyL1dDTU44aUd4TkFvaUZSSVc5ZkExTG9EN09zQWQyUnNMSjA5MTcxTVUrNzRyWGNJY2N1Rk5WSTlSTitPUktIRHhqWXpES3lIVGs2SVd0eXpZWlF0UFdnQW5Kb3QyOWQ5RzBiWlVnWUFSd2JXMm5SZ2xtdzF3dlkxckRyaGwxcVpVZ1REd0NLa2piUjI3c0lvd3BKbTRJNlJPWE52MzRYMVRFOEt3UjJtOGpQTTNqbTBBZG5veXVyQVMvMTZ3dVp3WUdIMkl4Qm1HWVNITHN6cU5pWnFQbTFXbHRabXMyU2pORWJCbmp6Y2hySEZUdlgzcktVelVRNmFPZGlOckhmM01ORWJGbFg1YkRaUzZKTHkrQWNhVmorU0x6YXNDOE94bmY1dWxPSjJIdGFDTGxBNVRCT1lTMnBwc3dXWVJMdHk3M3ZFUS9ta3FlbDFEbVhEaitma21DeUU2amFVcUFXdG5zWEdPYjhxQlo5RXJXVXlFV0picTJmQmxHd3ZNQUx1dFNXVHROWlM4clJnbEkxZjlqVlllWjJFK0xkaTFMTmdsRTN2VFdHY2FjdVNmdzRvMnpBRkpDOCtHR1hMb1VSNVI5c0FsM3hUNFNEcnRqeWMxNk1aR2NwbTdyWXBsQVdUc2szSHRTZGpzN3B0R3AzQkV0bW1FY296U0UraWJKc0ZJQ0hDdEg2VTdjQVAyM24zRFlqdlBtdkxNR1ZUVC9udVdxQXJJVWRzZ2U5dE4yeFdRYnl5L25IOWZqQVdXMC8zQ0h2ODVLMEorWjhOZ3BUNXc4YmJqVmRla1RlN1UwM0FlZjRGVXVzaVBoOHdYYndBQUFBQVNVVk9SSzVDWUlJP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Presentation</Application>
  <PresentationFormat>Widescreen</PresentationFormat>
  <Paragraphs>140</Paragraphs>
  <Slides>35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Arial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DengXian</vt:lpstr>
      <vt:lpstr>汉仪中等线KW</vt:lpstr>
      <vt:lpstr>Office Theme</vt:lpstr>
      <vt:lpstr>Deep Learning Theory and Applications Transformers</vt:lpstr>
      <vt:lpstr>Outline</vt:lpstr>
      <vt:lpstr>Sequence Transduction</vt:lpstr>
      <vt:lpstr>Recall RNNs</vt:lpstr>
      <vt:lpstr>RNNs for Text </vt:lpstr>
      <vt:lpstr>Problem with RNNs for seq-to-seq translation</vt:lpstr>
      <vt:lpstr>LSTMs don’t fix problem entirely</vt:lpstr>
      <vt:lpstr>Transformer:  CAE + Attention</vt:lpstr>
      <vt:lpstr>PowerPoint 演示文稿</vt:lpstr>
      <vt:lpstr>CNNs for sequences</vt:lpstr>
      <vt:lpstr>Architecture (simplified) </vt:lpstr>
      <vt:lpstr>Architecture </vt:lpstr>
      <vt:lpstr>Attention: Adaptively Allows Decoder to Choose Inputs</vt:lpstr>
      <vt:lpstr>Attention Computations</vt:lpstr>
      <vt:lpstr>Attention Weights </vt:lpstr>
      <vt:lpstr>Attention Mechanisms</vt:lpstr>
      <vt:lpstr>Each Encoder has Self-Attention</vt:lpstr>
      <vt:lpstr>Each Decoder also has self-attention </vt:lpstr>
      <vt:lpstr>Self Attention</vt:lpstr>
      <vt:lpstr>Self-Attention (Filing Cabinet Analogy)</vt:lpstr>
      <vt:lpstr>Query, Key, Value </vt:lpstr>
      <vt:lpstr>PowerPoint 演示文稿</vt:lpstr>
      <vt:lpstr>PowerPoint 演示文稿</vt:lpstr>
      <vt:lpstr>Attention Results </vt:lpstr>
      <vt:lpstr>PowerPoint 演示文稿</vt:lpstr>
      <vt:lpstr>Multihead Attention</vt:lpstr>
      <vt:lpstr>Multi-head Attention </vt:lpstr>
      <vt:lpstr>Concatenating Multi-head Attention</vt:lpstr>
      <vt:lpstr>Positional Encoding</vt:lpstr>
      <vt:lpstr>Total positional encoding</vt:lpstr>
      <vt:lpstr>Binary vs Positional Encoding</vt:lpstr>
      <vt:lpstr>Transformer </vt:lpstr>
      <vt:lpstr> Computation in a Transformer</vt:lpstr>
      <vt:lpstr>final linear layer and softmax layer</vt:lpstr>
      <vt:lpstr>Reading list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wenxinxu</cp:lastModifiedBy>
  <cp:revision>126</cp:revision>
  <dcterms:created xsi:type="dcterms:W3CDTF">2023-04-16T05:41:06Z</dcterms:created>
  <dcterms:modified xsi:type="dcterms:W3CDTF">2023-04-16T05:41:06Z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E01B45548B6248A6478126641604E4E0</vt:lpwstr>
  </property>
  <property fmtid="{D5CDD505-2E9C-101B-9397-08002B2CF9AE}" pid="3" name="KSOProductBuildVer">
    <vt:lpwstr>1033-4.6.1.7467</vt:lpwstr>
  </property>
</Properties>
</file>